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C84C9"/>
    <a:srgbClr val="FFBC84"/>
    <a:srgbClr val="9EAE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58"/>
    <p:restoredTop sz="94681"/>
  </p:normalViewPr>
  <p:slideViewPr>
    <p:cSldViewPr snapToGrid="0">
      <p:cViewPr varScale="1">
        <p:scale>
          <a:sx n="190" d="100"/>
          <a:sy n="190" d="100"/>
        </p:scale>
        <p:origin x="488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E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997114-0730-C549-8775-022000231614}" type="datetimeFigureOut">
              <a:rPr lang="en-EE" smtClean="0"/>
              <a:t>03.07.2025</a:t>
            </a:fld>
            <a:endParaRPr lang="en-E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E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E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0E9929-4663-9E4B-80F4-8F7DCE85EEA0}" type="slidenum">
              <a:rPr lang="en-EE" smtClean="0"/>
              <a:t>‹#›</a:t>
            </a:fld>
            <a:endParaRPr lang="en-EE"/>
          </a:p>
        </p:txBody>
      </p:sp>
    </p:spTree>
    <p:extLst>
      <p:ext uri="{BB962C8B-B14F-4D97-AF65-F5344CB8AC3E}">
        <p14:creationId xmlns:p14="http://schemas.microsoft.com/office/powerpoint/2010/main" val="5664773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l" defTabSz="914400" rtl="0" eaLnBrk="1" latinLnBrk="0" hangingPunct="1"/>
            <a:endParaRPr lang="en-E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0E9929-4663-9E4B-80F4-8F7DCE85EEA0}" type="slidenum">
              <a:rPr lang="en-EE" smtClean="0"/>
              <a:t>1</a:t>
            </a:fld>
            <a:endParaRPr lang="en-EE"/>
          </a:p>
        </p:txBody>
      </p:sp>
    </p:spTree>
    <p:extLst>
      <p:ext uri="{BB962C8B-B14F-4D97-AF65-F5344CB8AC3E}">
        <p14:creationId xmlns:p14="http://schemas.microsoft.com/office/powerpoint/2010/main" val="21801853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A7478-A19A-9540-9A96-0C096A7C5D2F}" type="datetimeFigureOut">
              <a:rPr lang="en-EE" smtClean="0"/>
              <a:t>03.07.2025</a:t>
            </a:fld>
            <a:endParaRPr lang="en-E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F2BBF-1B21-DB40-B8F5-3DF71E2273FF}" type="slidenum">
              <a:rPr lang="en-EE" smtClean="0"/>
              <a:t>‹#›</a:t>
            </a:fld>
            <a:endParaRPr lang="en-EE"/>
          </a:p>
        </p:txBody>
      </p:sp>
    </p:spTree>
    <p:extLst>
      <p:ext uri="{BB962C8B-B14F-4D97-AF65-F5344CB8AC3E}">
        <p14:creationId xmlns:p14="http://schemas.microsoft.com/office/powerpoint/2010/main" val="8789604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A7478-A19A-9540-9A96-0C096A7C5D2F}" type="datetimeFigureOut">
              <a:rPr lang="en-EE" smtClean="0"/>
              <a:t>03.07.2025</a:t>
            </a:fld>
            <a:endParaRPr lang="en-E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F2BBF-1B21-DB40-B8F5-3DF71E2273FF}" type="slidenum">
              <a:rPr lang="en-EE" smtClean="0"/>
              <a:t>‹#›</a:t>
            </a:fld>
            <a:endParaRPr lang="en-EE"/>
          </a:p>
        </p:txBody>
      </p:sp>
    </p:spTree>
    <p:extLst>
      <p:ext uri="{BB962C8B-B14F-4D97-AF65-F5344CB8AC3E}">
        <p14:creationId xmlns:p14="http://schemas.microsoft.com/office/powerpoint/2010/main" val="6579865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A7478-A19A-9540-9A96-0C096A7C5D2F}" type="datetimeFigureOut">
              <a:rPr lang="en-EE" smtClean="0"/>
              <a:t>03.07.2025</a:t>
            </a:fld>
            <a:endParaRPr lang="en-E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F2BBF-1B21-DB40-B8F5-3DF71E2273FF}" type="slidenum">
              <a:rPr lang="en-EE" smtClean="0"/>
              <a:t>‹#›</a:t>
            </a:fld>
            <a:endParaRPr lang="en-EE"/>
          </a:p>
        </p:txBody>
      </p:sp>
    </p:spTree>
    <p:extLst>
      <p:ext uri="{BB962C8B-B14F-4D97-AF65-F5344CB8AC3E}">
        <p14:creationId xmlns:p14="http://schemas.microsoft.com/office/powerpoint/2010/main" val="5428427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A7478-A19A-9540-9A96-0C096A7C5D2F}" type="datetimeFigureOut">
              <a:rPr lang="en-EE" smtClean="0"/>
              <a:t>03.07.2025</a:t>
            </a:fld>
            <a:endParaRPr lang="en-E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F2BBF-1B21-DB40-B8F5-3DF71E2273FF}" type="slidenum">
              <a:rPr lang="en-EE" smtClean="0"/>
              <a:t>‹#›</a:t>
            </a:fld>
            <a:endParaRPr lang="en-EE"/>
          </a:p>
        </p:txBody>
      </p:sp>
    </p:spTree>
    <p:extLst>
      <p:ext uri="{BB962C8B-B14F-4D97-AF65-F5344CB8AC3E}">
        <p14:creationId xmlns:p14="http://schemas.microsoft.com/office/powerpoint/2010/main" val="8493444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shade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shade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shade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A7478-A19A-9540-9A96-0C096A7C5D2F}" type="datetimeFigureOut">
              <a:rPr lang="en-EE" smtClean="0"/>
              <a:t>03.07.2025</a:t>
            </a:fld>
            <a:endParaRPr lang="en-E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F2BBF-1B21-DB40-B8F5-3DF71E2273FF}" type="slidenum">
              <a:rPr lang="en-EE" smtClean="0"/>
              <a:t>‹#›</a:t>
            </a:fld>
            <a:endParaRPr lang="en-EE"/>
          </a:p>
        </p:txBody>
      </p:sp>
    </p:spTree>
    <p:extLst>
      <p:ext uri="{BB962C8B-B14F-4D97-AF65-F5344CB8AC3E}">
        <p14:creationId xmlns:p14="http://schemas.microsoft.com/office/powerpoint/2010/main" val="10692621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A7478-A19A-9540-9A96-0C096A7C5D2F}" type="datetimeFigureOut">
              <a:rPr lang="en-EE" smtClean="0"/>
              <a:t>03.07.2025</a:t>
            </a:fld>
            <a:endParaRPr lang="en-E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F2BBF-1B21-DB40-B8F5-3DF71E2273FF}" type="slidenum">
              <a:rPr lang="en-EE" smtClean="0"/>
              <a:t>‹#›</a:t>
            </a:fld>
            <a:endParaRPr lang="en-EE"/>
          </a:p>
        </p:txBody>
      </p:sp>
    </p:spTree>
    <p:extLst>
      <p:ext uri="{BB962C8B-B14F-4D97-AF65-F5344CB8AC3E}">
        <p14:creationId xmlns:p14="http://schemas.microsoft.com/office/powerpoint/2010/main" val="3456952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A7478-A19A-9540-9A96-0C096A7C5D2F}" type="datetimeFigureOut">
              <a:rPr lang="en-EE" smtClean="0"/>
              <a:t>03.07.2025</a:t>
            </a:fld>
            <a:endParaRPr lang="en-E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F2BBF-1B21-DB40-B8F5-3DF71E2273FF}" type="slidenum">
              <a:rPr lang="en-EE" smtClean="0"/>
              <a:t>‹#›</a:t>
            </a:fld>
            <a:endParaRPr lang="en-EE"/>
          </a:p>
        </p:txBody>
      </p:sp>
    </p:spTree>
    <p:extLst>
      <p:ext uri="{BB962C8B-B14F-4D97-AF65-F5344CB8AC3E}">
        <p14:creationId xmlns:p14="http://schemas.microsoft.com/office/powerpoint/2010/main" val="5172546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A7478-A19A-9540-9A96-0C096A7C5D2F}" type="datetimeFigureOut">
              <a:rPr lang="en-EE" smtClean="0"/>
              <a:t>03.07.2025</a:t>
            </a:fld>
            <a:endParaRPr lang="en-E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F2BBF-1B21-DB40-B8F5-3DF71E2273FF}" type="slidenum">
              <a:rPr lang="en-EE" smtClean="0"/>
              <a:t>‹#›</a:t>
            </a:fld>
            <a:endParaRPr lang="en-EE"/>
          </a:p>
        </p:txBody>
      </p:sp>
    </p:spTree>
    <p:extLst>
      <p:ext uri="{BB962C8B-B14F-4D97-AF65-F5344CB8AC3E}">
        <p14:creationId xmlns:p14="http://schemas.microsoft.com/office/powerpoint/2010/main" val="34262399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A7478-A19A-9540-9A96-0C096A7C5D2F}" type="datetimeFigureOut">
              <a:rPr lang="en-EE" smtClean="0"/>
              <a:t>03.07.2025</a:t>
            </a:fld>
            <a:endParaRPr lang="en-E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F2BBF-1B21-DB40-B8F5-3DF71E2273FF}" type="slidenum">
              <a:rPr lang="en-EE" smtClean="0"/>
              <a:t>‹#›</a:t>
            </a:fld>
            <a:endParaRPr lang="en-EE"/>
          </a:p>
        </p:txBody>
      </p:sp>
    </p:spTree>
    <p:extLst>
      <p:ext uri="{BB962C8B-B14F-4D97-AF65-F5344CB8AC3E}">
        <p14:creationId xmlns:p14="http://schemas.microsoft.com/office/powerpoint/2010/main" val="31576682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A7478-A19A-9540-9A96-0C096A7C5D2F}" type="datetimeFigureOut">
              <a:rPr lang="en-EE" smtClean="0"/>
              <a:t>03.07.2025</a:t>
            </a:fld>
            <a:endParaRPr lang="en-E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F2BBF-1B21-DB40-B8F5-3DF71E2273FF}" type="slidenum">
              <a:rPr lang="en-EE" smtClean="0"/>
              <a:t>‹#›</a:t>
            </a:fld>
            <a:endParaRPr lang="en-EE"/>
          </a:p>
        </p:txBody>
      </p:sp>
    </p:spTree>
    <p:extLst>
      <p:ext uri="{BB962C8B-B14F-4D97-AF65-F5344CB8AC3E}">
        <p14:creationId xmlns:p14="http://schemas.microsoft.com/office/powerpoint/2010/main" val="32226766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A7478-A19A-9540-9A96-0C096A7C5D2F}" type="datetimeFigureOut">
              <a:rPr lang="en-EE" smtClean="0"/>
              <a:t>03.07.2025</a:t>
            </a:fld>
            <a:endParaRPr lang="en-E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F2BBF-1B21-DB40-B8F5-3DF71E2273FF}" type="slidenum">
              <a:rPr lang="en-EE" smtClean="0"/>
              <a:t>‹#›</a:t>
            </a:fld>
            <a:endParaRPr lang="en-EE"/>
          </a:p>
        </p:txBody>
      </p:sp>
    </p:spTree>
    <p:extLst>
      <p:ext uri="{BB962C8B-B14F-4D97-AF65-F5344CB8AC3E}">
        <p14:creationId xmlns:p14="http://schemas.microsoft.com/office/powerpoint/2010/main" val="17990497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46BA7478-A19A-9540-9A96-0C096A7C5D2F}" type="datetimeFigureOut">
              <a:rPr lang="en-EE" smtClean="0"/>
              <a:t>03.07.2025</a:t>
            </a:fld>
            <a:endParaRPr lang="en-E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endParaRPr lang="en-E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972F2BBF-1B21-DB40-B8F5-3DF71E2273FF}" type="slidenum">
              <a:rPr lang="en-EE" smtClean="0"/>
              <a:t>‹#›</a:t>
            </a:fld>
            <a:endParaRPr lang="en-EE"/>
          </a:p>
        </p:txBody>
      </p:sp>
    </p:spTree>
    <p:extLst>
      <p:ext uri="{BB962C8B-B14F-4D97-AF65-F5344CB8AC3E}">
        <p14:creationId xmlns:p14="http://schemas.microsoft.com/office/powerpoint/2010/main" val="102010230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video" Target="../media/media6.mov"/><Relationship Id="rId1" Type="http://schemas.microsoft.com/office/2007/relationships/media" Target="../media/media6.mov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video" Target="../media/media7.mov"/><Relationship Id="rId1" Type="http://schemas.microsoft.com/office/2007/relationships/media" Target="../media/media7.mov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video" Target="../media/media8.mov"/><Relationship Id="rId1" Type="http://schemas.microsoft.com/office/2007/relationships/media" Target="../media/media8.mov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9.mov"/><Relationship Id="rId1" Type="http://schemas.microsoft.com/office/2007/relationships/media" Target="../media/media9.mov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microsoft.com/office/2007/relationships/media" Target="../media/media11.mov"/><Relationship Id="rId7" Type="http://schemas.openxmlformats.org/officeDocument/2006/relationships/slideLayout" Target="../slideLayouts/slideLayout2.xml"/><Relationship Id="rId2" Type="http://schemas.openxmlformats.org/officeDocument/2006/relationships/video" Target="../media/media10.mov"/><Relationship Id="rId1" Type="http://schemas.microsoft.com/office/2007/relationships/media" Target="../media/media10.mov"/><Relationship Id="rId6" Type="http://schemas.openxmlformats.org/officeDocument/2006/relationships/video" Target="../media/media12.mov"/><Relationship Id="rId11" Type="http://schemas.openxmlformats.org/officeDocument/2006/relationships/image" Target="../media/image44.png"/><Relationship Id="rId5" Type="http://schemas.microsoft.com/office/2007/relationships/media" Target="../media/media12.mov"/><Relationship Id="rId10" Type="http://schemas.openxmlformats.org/officeDocument/2006/relationships/image" Target="../media/image43.png"/><Relationship Id="rId4" Type="http://schemas.openxmlformats.org/officeDocument/2006/relationships/video" Target="../media/media11.mov"/><Relationship Id="rId9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6" Type="http://schemas.openxmlformats.org/officeDocument/2006/relationships/image" Target="../media/image1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6" Type="http://schemas.openxmlformats.org/officeDocument/2006/relationships/image" Target="../media/image1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8.png"/><Relationship Id="rId2" Type="http://schemas.openxmlformats.org/officeDocument/2006/relationships/video" Target="../media/media4.mov"/><Relationship Id="rId1" Type="http://schemas.microsoft.com/office/2007/relationships/media" Target="../media/media4.mov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ov"/><Relationship Id="rId1" Type="http://schemas.microsoft.com/office/2007/relationships/media" Target="../media/media5.mov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BA3171-FD04-01F0-D7AA-96A371FA07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71752" y="716564"/>
            <a:ext cx="5918201" cy="3566160"/>
          </a:xfrm>
        </p:spPr>
        <p:txBody>
          <a:bodyPr anchor="b">
            <a:normAutofit/>
          </a:bodyPr>
          <a:lstStyle/>
          <a:p>
            <a:pPr algn="l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fa-IR" sz="4000" dirty="0"/>
              <a:t>تحلیل داده خودروهای الکتریکی</a:t>
            </a:r>
            <a:endParaRPr lang="en-EE" sz="4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9931F0-0BC9-6CF2-E581-31B43DD522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1051578" y="4554098"/>
            <a:ext cx="6785783" cy="1572768"/>
          </a:xfrm>
        </p:spPr>
        <p:txBody>
          <a:bodyPr>
            <a:normAutofit fontScale="92500" lnSpcReduction="10000"/>
          </a:bodyPr>
          <a:lstStyle/>
          <a:p>
            <a:r>
              <a:rPr lang="fa-IR" sz="3600" dirty="0"/>
              <a:t>خلاصه و جمع بندی فصل ۴</a:t>
            </a:r>
            <a:endParaRPr lang="en-GB" sz="3600" dirty="0"/>
          </a:p>
          <a:p>
            <a:br>
              <a:rPr lang="en-GB" sz="4000" dirty="0"/>
            </a:br>
            <a:endParaRPr lang="en-US" sz="4000" dirty="0"/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0338" y="4409267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3897BA-7716-F8B7-A96E-D40D0AFAF08C}"/>
              </a:ext>
            </a:extLst>
          </p:cNvPr>
          <p:cNvSpPr txBox="1"/>
          <p:nvPr/>
        </p:nvSpPr>
        <p:spPr>
          <a:xfrm>
            <a:off x="7090583" y="6293543"/>
            <a:ext cx="3034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fa-IR" dirty="0"/>
              <a:t>نام فصل : ساخت مدل های </a:t>
            </a:r>
            <a:r>
              <a:rPr lang="fa-IR" dirty="0" err="1"/>
              <a:t>رگرسیونی</a:t>
            </a:r>
            <a:endParaRPr lang="en-E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97BA73-FEEE-8CDC-5CCE-F4ACCAB13C05}"/>
              </a:ext>
            </a:extLst>
          </p:cNvPr>
          <p:cNvSpPr txBox="1"/>
          <p:nvPr/>
        </p:nvSpPr>
        <p:spPr>
          <a:xfrm>
            <a:off x="10373932" y="6298473"/>
            <a:ext cx="14622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sz="2000" dirty="0"/>
              <a:t>دوره تحلیل داده</a:t>
            </a:r>
            <a:endParaRPr lang="en-EE" sz="2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3DB5B8-F01E-7193-8857-5854BFE81E05}"/>
              </a:ext>
            </a:extLst>
          </p:cNvPr>
          <p:cNvSpPr txBox="1"/>
          <p:nvPr/>
        </p:nvSpPr>
        <p:spPr>
          <a:xfrm>
            <a:off x="414912" y="6378168"/>
            <a:ext cx="15362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r" defTabSz="457200" rtl="1" eaLnBrk="1" latinLnBrk="0" hangingPunct="1"/>
            <a:r>
              <a:rPr lang="en-EE" dirty="0"/>
              <a:t>Data Analysis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0AD403-D9EC-2E56-0052-5FD330DFB65F}"/>
              </a:ext>
            </a:extLst>
          </p:cNvPr>
          <p:cNvSpPr txBox="1"/>
          <p:nvPr/>
        </p:nvSpPr>
        <p:spPr>
          <a:xfrm>
            <a:off x="2289157" y="6368586"/>
            <a:ext cx="3960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E" dirty="0"/>
              <a:t>Chapter: </a:t>
            </a:r>
            <a:r>
              <a:rPr lang="en-GB" sz="1800" b="0" i="0" dirty="0">
                <a:effectLst/>
                <a:latin typeface="Roboto" panose="02000000000000000000" pitchFamily="2" charset="0"/>
              </a:rPr>
              <a:t>Building Regression Models</a:t>
            </a:r>
            <a:endParaRPr lang="en-EE" dirty="0"/>
          </a:p>
        </p:txBody>
      </p:sp>
      <p:pic>
        <p:nvPicPr>
          <p:cNvPr id="11" name="Picture 10" descr="A logo on a black background&#10;&#10;Description automatically generated">
            <a:extLst>
              <a:ext uri="{FF2B5EF4-FFF2-40B4-BE49-F238E27FC236}">
                <a16:creationId xmlns:a16="http://schemas.microsoft.com/office/drawing/2014/main" id="{10A4E5C9-3ACB-4D76-D01F-CD6812496F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3957" y="0"/>
            <a:ext cx="7422986" cy="7422986"/>
          </a:xfrm>
          <a:prstGeom prst="rect">
            <a:avLst/>
          </a:prstGeom>
        </p:spPr>
      </p:pic>
      <p:pic>
        <p:nvPicPr>
          <p:cNvPr id="13" name="Picture 12" descr="A green and white logo&#10;&#10;AI-generated content may be incorrect.">
            <a:extLst>
              <a:ext uri="{FF2B5EF4-FFF2-40B4-BE49-F238E27FC236}">
                <a16:creationId xmlns:a16="http://schemas.microsoft.com/office/drawing/2014/main" id="{7F8CC7DB-120E-225F-6C8D-9ED1844D60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4453" y="5960100"/>
            <a:ext cx="825500" cy="7874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1F49FFF-94AB-494B-D1E8-4E67AACE513D}"/>
              </a:ext>
            </a:extLst>
          </p:cNvPr>
          <p:cNvSpPr txBox="1"/>
          <p:nvPr/>
        </p:nvSpPr>
        <p:spPr>
          <a:xfrm>
            <a:off x="1906444" y="1650636"/>
            <a:ext cx="1080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r" defTabSz="457200" rtl="1" eaLnBrk="1" latinLnBrk="0" hangingPunct="1"/>
            <a:r>
              <a:rPr lang="fa-IR" dirty="0"/>
              <a:t>فصل چهارم</a:t>
            </a:r>
            <a:endParaRPr lang="en-EE" dirty="0"/>
          </a:p>
        </p:txBody>
      </p:sp>
    </p:spTree>
    <p:extLst>
      <p:ext uri="{BB962C8B-B14F-4D97-AF65-F5344CB8AC3E}">
        <p14:creationId xmlns:p14="http://schemas.microsoft.com/office/powerpoint/2010/main" val="24603642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creen Recording 2025-06-12 at 23.47.09">
            <a:hlinkClick r:id="" action="ppaction://media"/>
            <a:extLst>
              <a:ext uri="{FF2B5EF4-FFF2-40B4-BE49-F238E27FC236}">
                <a16:creationId xmlns:a16="http://schemas.microsoft.com/office/drawing/2014/main" id="{415C20AD-F4A9-5E0E-C5CD-1F71FB3490A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43435" y="1389891"/>
            <a:ext cx="4822114" cy="407821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7E97FA4-F38D-E0AA-3942-C7F5FCF1A4A7}"/>
              </a:ext>
            </a:extLst>
          </p:cNvPr>
          <p:cNvSpPr txBox="1"/>
          <p:nvPr/>
        </p:nvSpPr>
        <p:spPr>
          <a:xfrm>
            <a:off x="7306233" y="1020559"/>
            <a:ext cx="3899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MSRP = 664 × Battery capacity + 7045</a:t>
            </a:r>
            <a:endParaRPr lang="en-E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1724D3-4927-7E26-F01A-CF55497F9250}"/>
              </a:ext>
            </a:extLst>
          </p:cNvPr>
          <p:cNvSpPr txBox="1"/>
          <p:nvPr/>
        </p:nvSpPr>
        <p:spPr>
          <a:xfrm>
            <a:off x="7103165" y="2520506"/>
            <a:ext cx="41024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dirty="0"/>
              <a:t>اگر همبستگی 0.66 باشد، ضریب تعیین چقدر است؟</a:t>
            </a:r>
          </a:p>
          <a:p>
            <a:br>
              <a:rPr lang="fa-IR" dirty="0"/>
            </a:br>
            <a:endParaRPr lang="en-E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8E3B823-F47F-B07F-07FE-A813274CBD8A}"/>
                  </a:ext>
                </a:extLst>
              </p:cNvPr>
              <p:cNvSpPr txBox="1"/>
              <p:nvPr/>
            </p:nvSpPr>
            <p:spPr>
              <a:xfrm>
                <a:off x="6096000" y="2935356"/>
                <a:ext cx="152086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EE" sz="1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EE" sz="1400" dirty="0"/>
                  <a:t>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EE" sz="1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0.66</m:t>
                        </m:r>
                      </m:e>
                      <m:sup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EE" sz="1400" dirty="0"/>
                  <a:t> ≈ 0.44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8E3B823-F47F-B07F-07FE-A813274CBD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2935356"/>
                <a:ext cx="1520866" cy="307777"/>
              </a:xfrm>
              <a:prstGeom prst="rect">
                <a:avLst/>
              </a:prstGeom>
              <a:blipFill>
                <a:blip r:embed="rId5"/>
                <a:stretch>
                  <a:fillRect t="-4000" b="-20000"/>
                </a:stretch>
              </a:blipFill>
            </p:spPr>
            <p:txBody>
              <a:bodyPr/>
              <a:lstStyle/>
              <a:p>
                <a:r>
                  <a:rPr lang="en-E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76574D7-3BB7-D06A-65A8-98B9049F9D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4075" y="1389890"/>
            <a:ext cx="5062358" cy="4078217"/>
          </a:xfrm>
          <a:prstGeom prst="rect">
            <a:avLst/>
          </a:prstGeom>
        </p:spPr>
      </p:pic>
      <p:pic>
        <p:nvPicPr>
          <p:cNvPr id="2" name="Picture 1" descr="A logo on a black background&#10;&#10;Description automatically generated">
            <a:extLst>
              <a:ext uri="{FF2B5EF4-FFF2-40B4-BE49-F238E27FC236}">
                <a16:creationId xmlns:a16="http://schemas.microsoft.com/office/drawing/2014/main" id="{64E58FF3-FBE2-3410-E0AD-1A9FDC1373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32757" y="3794400"/>
            <a:ext cx="3542186" cy="3542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952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58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9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30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1" fill="hold">
                      <p:stCondLst>
                        <p:cond delay="0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4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25B97239-2685-48C8-8104-1D4E4E383D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C948E17-39A3-0AEF-B310-3F66D85D04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81" r="-1" b="-1"/>
          <a:stretch>
            <a:fillRect/>
          </a:stretch>
        </p:blipFill>
        <p:spPr bwMode="auto">
          <a:xfrm>
            <a:off x="321734" y="321733"/>
            <a:ext cx="5674894" cy="3030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logo on a black background&#10;&#10;Description automatically generated">
            <a:extLst>
              <a:ext uri="{FF2B5EF4-FFF2-40B4-BE49-F238E27FC236}">
                <a16:creationId xmlns:a16="http://schemas.microsoft.com/office/drawing/2014/main" id="{EA09C929-2F8E-D246-4D48-051EBC1DCE8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63" r="1836" b="-1"/>
          <a:stretch>
            <a:fillRect/>
          </a:stretch>
        </p:blipFill>
        <p:spPr>
          <a:xfrm>
            <a:off x="321735" y="3524289"/>
            <a:ext cx="2676579" cy="2776517"/>
          </a:xfrm>
          <a:prstGeom prst="rect">
            <a:avLst/>
          </a:prstGeom>
        </p:spPr>
      </p:pic>
      <p:pic>
        <p:nvPicPr>
          <p:cNvPr id="10" name="Picture 9" descr="A graph of blue and white bars&#10;&#10;AI-generated content may be incorrect.">
            <a:extLst>
              <a:ext uri="{FF2B5EF4-FFF2-40B4-BE49-F238E27FC236}">
                <a16:creationId xmlns:a16="http://schemas.microsoft.com/office/drawing/2014/main" id="{32338A9D-3573-7ADD-1485-71FC931556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6343" y="321733"/>
            <a:ext cx="5753676" cy="551665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DF494A8-536D-7E17-A56E-6B8008F76F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13119" y="5479199"/>
            <a:ext cx="596900" cy="360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8286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with numbers and symbols&#10;&#10;AI-generated content may be incorrect.">
            <a:extLst>
              <a:ext uri="{FF2B5EF4-FFF2-40B4-BE49-F238E27FC236}">
                <a16:creationId xmlns:a16="http://schemas.microsoft.com/office/drawing/2014/main" id="{33BF7C17-E8DE-90AA-AFAB-B091B6F613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1600" y="1337363"/>
            <a:ext cx="4850400" cy="4183273"/>
          </a:xfrm>
          <a:prstGeom prst="rect">
            <a:avLst/>
          </a:prstGeom>
        </p:spPr>
      </p:pic>
      <p:pic>
        <p:nvPicPr>
          <p:cNvPr id="6" name="Screen Recording 2025-07-01 at 23.35.02">
            <a:hlinkClick r:id="" action="ppaction://media"/>
            <a:extLst>
              <a:ext uri="{FF2B5EF4-FFF2-40B4-BE49-F238E27FC236}">
                <a16:creationId xmlns:a16="http://schemas.microsoft.com/office/drawing/2014/main" id="{C4439BFE-0E2F-0E65-CF8B-0E6341236CE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777601" y="855212"/>
            <a:ext cx="4902112" cy="5147575"/>
          </a:xfrm>
          <a:prstGeom prst="rect">
            <a:avLst/>
          </a:prstGeom>
        </p:spPr>
      </p:pic>
      <p:pic>
        <p:nvPicPr>
          <p:cNvPr id="8" name="Picture 7" descr="A screenshot of a phone&#10;&#10;AI-generated content may be incorrect.">
            <a:extLst>
              <a:ext uri="{FF2B5EF4-FFF2-40B4-BE49-F238E27FC236}">
                <a16:creationId xmlns:a16="http://schemas.microsoft.com/office/drawing/2014/main" id="{67874C3D-C74E-47C9-392A-8AA9B299FB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17750" y="2403749"/>
            <a:ext cx="3075750" cy="2050500"/>
          </a:xfrm>
          <a:prstGeom prst="rect">
            <a:avLst/>
          </a:prstGeom>
        </p:spPr>
      </p:pic>
      <p:pic>
        <p:nvPicPr>
          <p:cNvPr id="9" name="Picture 8" descr="A logo on a black background&#10;&#10;Description automatically generated">
            <a:extLst>
              <a:ext uri="{FF2B5EF4-FFF2-40B4-BE49-F238E27FC236}">
                <a16:creationId xmlns:a16="http://schemas.microsoft.com/office/drawing/2014/main" id="{3FB0687F-958D-35B4-3359-4FEE6DDA4DE1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1763" r="1836" b="-1"/>
          <a:stretch>
            <a:fillRect/>
          </a:stretch>
        </p:blipFill>
        <p:spPr>
          <a:xfrm>
            <a:off x="2008510" y="-703259"/>
            <a:ext cx="2676579" cy="2776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428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445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Untitled">
            <a:hlinkClick r:id="" action="ppaction://media"/>
            <a:extLst>
              <a:ext uri="{FF2B5EF4-FFF2-40B4-BE49-F238E27FC236}">
                <a16:creationId xmlns:a16="http://schemas.microsoft.com/office/drawing/2014/main" id="{E384590D-A903-70B6-D112-1D37C0852EF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28789" y="828000"/>
            <a:ext cx="5589572" cy="49189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C3CB090-28BF-35BF-7248-218E23A53424}"/>
              </a:ext>
            </a:extLst>
          </p:cNvPr>
          <p:cNvSpPr txBox="1"/>
          <p:nvPr/>
        </p:nvSpPr>
        <p:spPr>
          <a:xfrm>
            <a:off x="6440271" y="1166400"/>
            <a:ext cx="55895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1400" dirty="0" err="1"/>
              <a:t>هم‌بستگی</a:t>
            </a:r>
            <a:r>
              <a:rPr lang="fa-IR" sz="1400" dirty="0"/>
              <a:t> بین قیمت </a:t>
            </a:r>
            <a:r>
              <a:rPr lang="fa-IR" sz="1400" dirty="0" err="1"/>
              <a:t>کارخانه‌ای</a:t>
            </a:r>
            <a:r>
              <a:rPr lang="fa-IR" sz="1400" dirty="0"/>
              <a:t> </a:t>
            </a:r>
            <a:r>
              <a:rPr lang="en-GB" sz="1400" dirty="0"/>
              <a:t>MSRP)</a:t>
            </a:r>
            <a:r>
              <a:rPr lang="fa-IR" sz="1400" dirty="0"/>
              <a:t>)</a:t>
            </a:r>
            <a:r>
              <a:rPr lang="en-GB" sz="1400" dirty="0"/>
              <a:t> </a:t>
            </a:r>
            <a:r>
              <a:rPr lang="fa-IR" sz="1400" dirty="0"/>
              <a:t>و ظرفیت باتری در خودروهای برقی </a:t>
            </a:r>
            <a:r>
              <a:rPr lang="fa-IR" sz="1400" dirty="0" err="1"/>
              <a:t>پلاگین</a:t>
            </a:r>
            <a:r>
              <a:rPr lang="fa-IR" sz="1400" dirty="0"/>
              <a:t> پس از حذف موارد </a:t>
            </a:r>
            <a:r>
              <a:rPr lang="fa-IR" sz="1400" dirty="0" err="1"/>
              <a:t>پرتِ</a:t>
            </a:r>
            <a:r>
              <a:rPr lang="fa-IR" sz="1400" dirty="0"/>
              <a:t> </a:t>
            </a:r>
            <a:r>
              <a:rPr lang="fa-IR" sz="1400" dirty="0" err="1"/>
              <a:t>برندهای</a:t>
            </a:r>
            <a:r>
              <a:rPr lang="fa-IR" sz="1400" dirty="0"/>
              <a:t> لوکس چیست؟</a:t>
            </a:r>
            <a:endParaRPr lang="en-EE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0E592C-D120-A4D6-5038-27CAAAD9319A}"/>
              </a:ext>
            </a:extLst>
          </p:cNvPr>
          <p:cNvSpPr txBox="1"/>
          <p:nvPr/>
        </p:nvSpPr>
        <p:spPr>
          <a:xfrm>
            <a:off x="8707260" y="1504954"/>
            <a:ext cx="614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r" defTabSz="457200" rtl="1" eaLnBrk="1" latinLnBrk="0" hangingPunct="1"/>
            <a:r>
              <a:rPr lang="fa-IR" dirty="0"/>
              <a:t>۰.۳۴</a:t>
            </a:r>
            <a:endParaRPr lang="en-E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491AC5-5FA4-0A1C-B243-21E3BF50D438}"/>
              </a:ext>
            </a:extLst>
          </p:cNvPr>
          <p:cNvSpPr txBox="1"/>
          <p:nvPr/>
        </p:nvSpPr>
        <p:spPr>
          <a:xfrm>
            <a:off x="7036168" y="2332799"/>
            <a:ext cx="49936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fa-IR" dirty="0"/>
              <a:t>آیا با این حال </a:t>
            </a:r>
            <a:r>
              <a:rPr lang="fa-IR" dirty="0" err="1"/>
              <a:t>می‌توان</a:t>
            </a:r>
            <a:r>
              <a:rPr lang="fa-IR" dirty="0"/>
              <a:t> گفت خط </a:t>
            </a:r>
            <a:r>
              <a:rPr lang="fa-IR" dirty="0" err="1"/>
              <a:t>برازش‌یافته</a:t>
            </a:r>
            <a:r>
              <a:rPr lang="fa-IR" dirty="0"/>
              <a:t> یک مدل خوب است؟</a:t>
            </a:r>
          </a:p>
          <a:p>
            <a:pPr marL="0" algn="r" defTabSz="457200" rtl="1" eaLnBrk="1" latinLnBrk="0" hangingPunct="1"/>
            <a:endParaRPr lang="en-E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9D79F43-5515-0C72-1D04-B013047882DF}"/>
                  </a:ext>
                </a:extLst>
              </p:cNvPr>
              <p:cNvSpPr txBox="1"/>
              <p:nvPr/>
            </p:nvSpPr>
            <p:spPr>
              <a:xfrm>
                <a:off x="6686400" y="2825242"/>
                <a:ext cx="152086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EE" sz="1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EE" sz="1400" dirty="0"/>
                  <a:t>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EE" sz="1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0.34</m:t>
                        </m:r>
                      </m:e>
                      <m:sup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EE" sz="1400" dirty="0"/>
                  <a:t> ≈ 0.12 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9D79F43-5515-0C72-1D04-B013047882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6400" y="2825242"/>
                <a:ext cx="1520866" cy="307777"/>
              </a:xfrm>
              <a:prstGeom prst="rect">
                <a:avLst/>
              </a:prstGeom>
              <a:blipFill>
                <a:blip r:embed="rId5"/>
                <a:stretch>
                  <a:fillRect t="-4000" b="-24000"/>
                </a:stretch>
              </a:blipFill>
            </p:spPr>
            <p:txBody>
              <a:bodyPr/>
              <a:lstStyle/>
              <a:p>
                <a:r>
                  <a:rPr lang="en-E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B10C6DEF-F9F8-1D01-9C51-0A87B2FFFB94}"/>
              </a:ext>
            </a:extLst>
          </p:cNvPr>
          <p:cNvSpPr txBox="1"/>
          <p:nvPr/>
        </p:nvSpPr>
        <p:spPr>
          <a:xfrm>
            <a:off x="6440272" y="3945600"/>
            <a:ext cx="55895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1400" dirty="0"/>
              <a:t>کدام متغیر مدلی بهتر برای قیمت </a:t>
            </a:r>
            <a:r>
              <a:rPr lang="fa-IR" sz="1400" dirty="0" err="1"/>
              <a:t>کارخانه‌ای</a:t>
            </a:r>
            <a:r>
              <a:rPr lang="fa-IR" sz="1400" dirty="0"/>
              <a:t> خودروهای </a:t>
            </a:r>
            <a:r>
              <a:rPr lang="fa-IR" sz="1400" dirty="0" err="1"/>
              <a:t>هیبریدی</a:t>
            </a:r>
            <a:r>
              <a:rPr lang="fa-IR" sz="1400" dirty="0"/>
              <a:t> به ما می دهد، بدون </a:t>
            </a:r>
            <a:r>
              <a:rPr lang="fa-IR" sz="1400" dirty="0" err="1"/>
              <a:t>آن‌که</a:t>
            </a:r>
            <a:r>
              <a:rPr lang="fa-IR" sz="1400" dirty="0"/>
              <a:t> نیازی به حذف </a:t>
            </a:r>
            <a:r>
              <a:rPr lang="fa-IR" sz="1400" dirty="0" err="1"/>
              <a:t>داده‌های</a:t>
            </a:r>
            <a:r>
              <a:rPr lang="fa-IR" sz="1400" dirty="0"/>
              <a:t> پرت باشد؟</a:t>
            </a:r>
            <a:endParaRPr lang="en-EE" sz="14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29DE394-0C49-54C4-61F9-6C8E7DB759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8788" y="828000"/>
            <a:ext cx="5589571" cy="4921790"/>
          </a:xfrm>
          <a:prstGeom prst="rect">
            <a:avLst/>
          </a:prstGeom>
        </p:spPr>
      </p:pic>
      <p:pic>
        <p:nvPicPr>
          <p:cNvPr id="2" name="Picture 1" descr="A logo on a black background&#10;&#10;Description automatically generated">
            <a:extLst>
              <a:ext uri="{FF2B5EF4-FFF2-40B4-BE49-F238E27FC236}">
                <a16:creationId xmlns:a16="http://schemas.microsoft.com/office/drawing/2014/main" id="{99BAFE92-1123-6469-83B5-AF362B97105D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1763" r="1836" b="-1"/>
          <a:stretch>
            <a:fillRect/>
          </a:stretch>
        </p:blipFill>
        <p:spPr>
          <a:xfrm>
            <a:off x="9439231" y="4577837"/>
            <a:ext cx="2676579" cy="2776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475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2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5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36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7" fill="hold">
                      <p:stCondLst>
                        <p:cond delay="0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0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/>
      <p:bldP spid="10" grpId="0"/>
      <p:bldP spid="1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>
            <a:extLst>
              <a:ext uri="{FF2B5EF4-FFF2-40B4-BE49-F238E27FC236}">
                <a16:creationId xmlns:a16="http://schemas.microsoft.com/office/drawing/2014/main" id="{B63E10B8-7A5C-4E1D-BE92-AAA068608C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632" y="485804"/>
            <a:ext cx="5533524" cy="3510776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E1C32068-6A8E-44A5-BE2D-65E7EC2DBF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633" y="4157449"/>
            <a:ext cx="2686328" cy="2216840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83940A33-AE5F-4FC1-AFFF-1BC5DD32E1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31827" y="4157449"/>
            <a:ext cx="2686328" cy="2216840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raph with numbers and dots&#10;&#10;AI-generated content may be incorrect.">
            <a:extLst>
              <a:ext uri="{FF2B5EF4-FFF2-40B4-BE49-F238E27FC236}">
                <a16:creationId xmlns:a16="http://schemas.microsoft.com/office/drawing/2014/main" id="{9ED69C27-0C9C-7881-1D9B-6DB1F48C08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5935" y="655148"/>
            <a:ext cx="3730052" cy="3226496"/>
          </a:xfrm>
          <a:prstGeom prst="rect">
            <a:avLst/>
          </a:prstGeom>
        </p:spPr>
      </p:pic>
      <p:sp>
        <p:nvSpPr>
          <p:cNvPr id="59" name="Rectangle 58">
            <a:extLst>
              <a:ext uri="{FF2B5EF4-FFF2-40B4-BE49-F238E27FC236}">
                <a16:creationId xmlns:a16="http://schemas.microsoft.com/office/drawing/2014/main" id="{9310DD53-17D0-4A12-A0E2-72F333487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96188" y="485805"/>
            <a:ext cx="5511179" cy="5888484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Screen Recording 2025-07-02 at 19.54.42">
            <a:hlinkClick r:id="" action="ppaction://media"/>
            <a:extLst>
              <a:ext uri="{FF2B5EF4-FFF2-40B4-BE49-F238E27FC236}">
                <a16:creationId xmlns:a16="http://schemas.microsoft.com/office/drawing/2014/main" id="{7B110766-18FA-F07A-2A86-A714454C7AB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464959" y="1279095"/>
            <a:ext cx="4988648" cy="4202936"/>
          </a:xfrm>
          <a:prstGeom prst="rect">
            <a:avLst/>
          </a:prstGeom>
        </p:spPr>
      </p:pic>
      <p:pic>
        <p:nvPicPr>
          <p:cNvPr id="11" name="Picture 10" descr="A logo on a black background&#10;&#10;AI-generated content may be incorrect.">
            <a:extLst>
              <a:ext uri="{FF2B5EF4-FFF2-40B4-BE49-F238E27FC236}">
                <a16:creationId xmlns:a16="http://schemas.microsoft.com/office/drawing/2014/main" id="{7099D584-DCC3-3BF2-32C7-60BF0F17C1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553453" y="2884619"/>
            <a:ext cx="4762500" cy="47625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00CD7EF-4C6C-A57A-CBB1-5ECECFB43C1D}"/>
              </a:ext>
            </a:extLst>
          </p:cNvPr>
          <p:cNvSpPr txBox="1"/>
          <p:nvPr/>
        </p:nvSpPr>
        <p:spPr>
          <a:xfrm>
            <a:off x="7335078" y="5394239"/>
            <a:ext cx="3060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MSRP=485.01⋅Power−96,450</a:t>
            </a:r>
            <a:endParaRPr lang="en-E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0484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781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63E10B8-7A5C-4E1D-BE92-AAA068608C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632" y="485804"/>
            <a:ext cx="5533524" cy="3510776"/>
          </a:xfrm>
          <a:prstGeom prst="rect">
            <a:avLst/>
          </a:prstGeom>
          <a:solidFill>
            <a:srgbClr val="FFFFFF"/>
          </a:solidFill>
          <a:ln w="63500">
            <a:solidFill>
              <a:srgbClr val="6B5E5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Screen Recording 2025-07-03 at 10.51.43">
            <a:hlinkClick r:id="" action="ppaction://media"/>
            <a:extLst>
              <a:ext uri="{FF2B5EF4-FFF2-40B4-BE49-F238E27FC236}">
                <a16:creationId xmlns:a16="http://schemas.microsoft.com/office/drawing/2014/main" id="{9D88AC8C-C533-FC52-F16D-9E222663335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55286" y="1118376"/>
            <a:ext cx="5192217" cy="2245633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E1C32068-6A8E-44A5-BE2D-65E7EC2DBF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633" y="4157449"/>
            <a:ext cx="2686328" cy="2216840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logo on a black background&#10;&#10;AI-generated content may be incorrect.">
            <a:extLst>
              <a:ext uri="{FF2B5EF4-FFF2-40B4-BE49-F238E27FC236}">
                <a16:creationId xmlns:a16="http://schemas.microsoft.com/office/drawing/2014/main" id="{D461D4A3-5770-C7D4-25EE-CD0F542616B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7705" y="4328887"/>
            <a:ext cx="1873965" cy="1873965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83940A33-AE5F-4FC1-AFFF-1BC5DD32E1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31827" y="4157449"/>
            <a:ext cx="2686328" cy="2216840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310DD53-17D0-4A12-A0E2-72F333487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96188" y="485805"/>
            <a:ext cx="5511179" cy="5888484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Screen Recording 2025-07-03 at 13.03.12">
            <a:hlinkClick r:id="" action="ppaction://media"/>
            <a:extLst>
              <a:ext uri="{FF2B5EF4-FFF2-40B4-BE49-F238E27FC236}">
                <a16:creationId xmlns:a16="http://schemas.microsoft.com/office/drawing/2014/main" id="{EDABE7E0-367F-869C-454C-1B61F00925E6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6260575" y="864864"/>
            <a:ext cx="5374834" cy="5200153"/>
          </a:xfrm>
          <a:prstGeom prst="rect">
            <a:avLst/>
          </a:prstGeom>
        </p:spPr>
      </p:pic>
      <p:pic>
        <p:nvPicPr>
          <p:cNvPr id="8" name="Screen Recording 2025-07-03 at 13.14.08">
            <a:hlinkClick r:id="" action="ppaction://media"/>
            <a:extLst>
              <a:ext uri="{FF2B5EF4-FFF2-40B4-BE49-F238E27FC236}">
                <a16:creationId xmlns:a16="http://schemas.microsoft.com/office/drawing/2014/main" id="{88BA897C-0658-DDE6-A566-094B7207C82D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6425577" y="1016786"/>
            <a:ext cx="5235610" cy="4694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489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25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773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17" dur="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1" dur="15183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28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29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0" fill="hold">
                      <p:stCondLst>
                        <p:cond delay="0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3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34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35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6" fill="hold">
                      <p:stCondLst>
                        <p:cond delay="0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9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12E8CD4E-6381-4807-AA5B-CE0024A8BE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C6A4DDC-3049-4FEA-B9FF-CBCF8B277B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5509" y="548417"/>
            <a:ext cx="7491158" cy="57611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Gill Sans MT" panose="020B0502020104020203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7BCB2CF-F2CE-43B5-93CB-3864795778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1041" y="548418"/>
            <a:ext cx="3704425" cy="18683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Gill Sans MT" panose="020B0502020104020203"/>
            </a:endParaRPr>
          </a:p>
        </p:txBody>
      </p:sp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D38680B-69B5-78EB-FDCA-96F98B7112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282" y="605032"/>
            <a:ext cx="6929979" cy="5647935"/>
          </a:xfrm>
          <a:prstGeom prst="rect">
            <a:avLst/>
          </a:prstGeom>
        </p:spPr>
      </p:pic>
      <p:pic>
        <p:nvPicPr>
          <p:cNvPr id="6" name="Picture 5" descr="A screenshot of a calculator&#10;&#10;AI-generated content may be incorrect.">
            <a:extLst>
              <a:ext uri="{FF2B5EF4-FFF2-40B4-BE49-F238E27FC236}">
                <a16:creationId xmlns:a16="http://schemas.microsoft.com/office/drawing/2014/main" id="{AC4E9E95-9682-2D07-D623-DAA7A92AED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3892" y="548417"/>
            <a:ext cx="3652599" cy="1832338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2C68A941-4039-4496-9008-274182DFFE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1041" y="2529926"/>
            <a:ext cx="3704425" cy="18276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Gill Sans MT" panose="020B0502020104020203"/>
            </a:endParaRPr>
          </a:p>
        </p:txBody>
      </p:sp>
      <p:pic>
        <p:nvPicPr>
          <p:cNvPr id="9" name="Picture 8" descr="A logo on a black background&#10;&#10;Description automatically generated">
            <a:extLst>
              <a:ext uri="{FF2B5EF4-FFF2-40B4-BE49-F238E27FC236}">
                <a16:creationId xmlns:a16="http://schemas.microsoft.com/office/drawing/2014/main" id="{66D87051-52E2-7B5B-03F1-E839FC6DAF9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763" r="1836" b="-1"/>
          <a:stretch>
            <a:fillRect/>
          </a:stretch>
        </p:blipFill>
        <p:spPr>
          <a:xfrm>
            <a:off x="7810818" y="3201562"/>
            <a:ext cx="4191215" cy="4347732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878B897E-FBB2-4D71-AA1C-3C4DA4A26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54214" y="4441273"/>
            <a:ext cx="3704425" cy="18683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Gill Sans MT" panose="020B0502020104020203"/>
            </a:endParaRPr>
          </a:p>
        </p:txBody>
      </p:sp>
    </p:spTree>
    <p:extLst>
      <p:ext uri="{BB962C8B-B14F-4D97-AF65-F5344CB8AC3E}">
        <p14:creationId xmlns:p14="http://schemas.microsoft.com/office/powerpoint/2010/main" val="35312824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FF2611B1-F295-DF4F-9E8B-77A3ADFBE7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2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504" y="-1"/>
            <a:ext cx="12218504" cy="6930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56034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B143FA31-CA07-B1FE-44C2-9F1D5EDB6D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1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223208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DB14944-315B-DC92-AF77-7DC8375D2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EE" dirty="0"/>
              <a:t>EV Trends </a:t>
            </a:r>
          </a:p>
        </p:txBody>
      </p:sp>
      <p:pic>
        <p:nvPicPr>
          <p:cNvPr id="5" name="Picture 4" descr="A graph with a line going up&#10;&#10;AI-generated content may be incorrect.">
            <a:extLst>
              <a:ext uri="{FF2B5EF4-FFF2-40B4-BE49-F238E27FC236}">
                <a16:creationId xmlns:a16="http://schemas.microsoft.com/office/drawing/2014/main" id="{7DD8061E-3531-32D4-5D7C-1AC70E83BE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3643" y="1802006"/>
            <a:ext cx="4686436" cy="4011528"/>
          </a:xfrm>
          <a:prstGeom prst="rect">
            <a:avLst/>
          </a:prstGeom>
        </p:spPr>
      </p:pic>
      <p:pic>
        <p:nvPicPr>
          <p:cNvPr id="6" name="Screen Recording 2025-06-04 at 23.58.16">
            <a:hlinkClick r:id="" action="ppaction://media"/>
            <a:extLst>
              <a:ext uri="{FF2B5EF4-FFF2-40B4-BE49-F238E27FC236}">
                <a16:creationId xmlns:a16="http://schemas.microsoft.com/office/drawing/2014/main" id="{2CBCB144-B1DC-66B2-F5A8-0B27B4D95C9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114008" y="1802006"/>
            <a:ext cx="4487898" cy="401152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45F5A43-2501-B29D-700F-11218E94C463}"/>
              </a:ext>
            </a:extLst>
          </p:cNvPr>
          <p:cNvSpPr txBox="1"/>
          <p:nvPr/>
        </p:nvSpPr>
        <p:spPr>
          <a:xfrm>
            <a:off x="970059" y="6220351"/>
            <a:ext cx="465223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/>
              <a:t>https://</a:t>
            </a:r>
            <a:r>
              <a:rPr lang="en-GB" sz="900" dirty="0" err="1"/>
              <a:t>www.iea.org</a:t>
            </a:r>
            <a:r>
              <a:rPr lang="en-GB" sz="900" dirty="0"/>
              <a:t>/reports/global-ev-outlook-2023/trends-in-electric-light-duty-vehicles</a:t>
            </a:r>
            <a:endParaRPr lang="en-EE" sz="900" dirty="0"/>
          </a:p>
        </p:txBody>
      </p:sp>
      <p:pic>
        <p:nvPicPr>
          <p:cNvPr id="3" name="Picture 2" descr="A logo on a black background&#10;&#10;Description automatically generated">
            <a:extLst>
              <a:ext uri="{FF2B5EF4-FFF2-40B4-BE49-F238E27FC236}">
                <a16:creationId xmlns:a16="http://schemas.microsoft.com/office/drawing/2014/main" id="{9D65CA5C-C076-0FDD-4599-992C22019C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98511" y="-532800"/>
            <a:ext cx="2426186" cy="2426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942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828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326608A-CE71-481C-7641-AF3831403F58}"/>
              </a:ext>
            </a:extLst>
          </p:cNvPr>
          <p:cNvSpPr txBox="1"/>
          <p:nvPr/>
        </p:nvSpPr>
        <p:spPr>
          <a:xfrm>
            <a:off x="502922" y="5619787"/>
            <a:ext cx="609467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EE" sz="1100" dirty="0"/>
              <a:t>https://www.dallasfed.org/research/economics/2022/0222</a:t>
            </a:r>
          </a:p>
        </p:txBody>
      </p:sp>
      <p:pic>
        <p:nvPicPr>
          <p:cNvPr id="6" name="Screen Recording 2025-06-05 at 00.09.17">
            <a:hlinkClick r:id="" action="ppaction://media"/>
            <a:extLst>
              <a:ext uri="{FF2B5EF4-FFF2-40B4-BE49-F238E27FC236}">
                <a16:creationId xmlns:a16="http://schemas.microsoft.com/office/drawing/2014/main" id="{B08A8752-854C-6A3A-FBDF-1A87B4B05B1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6030" y="911077"/>
            <a:ext cx="4506802" cy="4356575"/>
          </a:xfrm>
          <a:prstGeom prst="rect">
            <a:avLst/>
          </a:prstGeom>
        </p:spPr>
      </p:pic>
      <p:pic>
        <p:nvPicPr>
          <p:cNvPr id="8" name="Picture 7" descr="A graph showing the price of a car&#10;&#10;AI-generated content may be incorrect.">
            <a:extLst>
              <a:ext uri="{FF2B5EF4-FFF2-40B4-BE49-F238E27FC236}">
                <a16:creationId xmlns:a16="http://schemas.microsoft.com/office/drawing/2014/main" id="{3E1D78C3-CDCA-3167-C767-8443376574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92889" y="911076"/>
            <a:ext cx="4665605" cy="4356575"/>
          </a:xfrm>
          <a:prstGeom prst="rect">
            <a:avLst/>
          </a:prstGeom>
        </p:spPr>
      </p:pic>
      <p:pic>
        <p:nvPicPr>
          <p:cNvPr id="2" name="Picture 1" descr="A logo on a black background&#10;&#10;Description automatically generated">
            <a:extLst>
              <a:ext uri="{FF2B5EF4-FFF2-40B4-BE49-F238E27FC236}">
                <a16:creationId xmlns:a16="http://schemas.microsoft.com/office/drawing/2014/main" id="{728630AF-2116-CDE8-8D4F-D6F060E944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25691" y="4384799"/>
            <a:ext cx="3280159" cy="3280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762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3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097AA84-C90D-E856-BC1A-2AEAAF2D1476}"/>
              </a:ext>
            </a:extLst>
          </p:cNvPr>
          <p:cNvSpPr txBox="1"/>
          <p:nvPr/>
        </p:nvSpPr>
        <p:spPr>
          <a:xfrm>
            <a:off x="205407" y="6428098"/>
            <a:ext cx="10277061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EE" sz="600" dirty="0"/>
              <a:t>https://evadoption.com/ev-models/#evs-currently-available-in-the-us/?view_19_filters=%5B%7B%22text%22%3A%22%22%2C%22field%22%3A%22field_26%22%2C%22operator%22%3A%22contains%22%2C%22value%22%3A%22%22%2C%22key%22%3A%221%22%7D%5D&amp;view_19_page=1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47E6D7-F410-1789-BDB7-7638E0D600D9}"/>
              </a:ext>
            </a:extLst>
          </p:cNvPr>
          <p:cNvSpPr txBox="1"/>
          <p:nvPr/>
        </p:nvSpPr>
        <p:spPr>
          <a:xfrm>
            <a:off x="205407" y="6195391"/>
            <a:ext cx="2993127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600" dirty="0"/>
              <a:t>https://</a:t>
            </a:r>
            <a:r>
              <a:rPr lang="en-GB" sz="600" dirty="0" err="1"/>
              <a:t>www.caranddriver.com</a:t>
            </a:r>
            <a:r>
              <a:rPr lang="en-GB" sz="600" dirty="0"/>
              <a:t>/features/g15377500/plug-in-hybrid-car-</a:t>
            </a:r>
            <a:r>
              <a:rPr lang="en-GB" sz="600" dirty="0" err="1"/>
              <a:t>suv</a:t>
            </a:r>
            <a:r>
              <a:rPr lang="en-GB" sz="600" dirty="0"/>
              <a:t>-vehicles/</a:t>
            </a:r>
            <a:endParaRPr lang="en-EE" sz="600" dirty="0"/>
          </a:p>
        </p:txBody>
      </p:sp>
      <p:pic>
        <p:nvPicPr>
          <p:cNvPr id="7" name="Screen Recording 2025-06-06 at 00.00.12">
            <a:hlinkClick r:id="" action="ppaction://media"/>
            <a:extLst>
              <a:ext uri="{FF2B5EF4-FFF2-40B4-BE49-F238E27FC236}">
                <a16:creationId xmlns:a16="http://schemas.microsoft.com/office/drawing/2014/main" id="{6B783AB9-6A2F-BDE4-EFC4-5524D1596B3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6189" y="1490870"/>
            <a:ext cx="6455672" cy="420146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5D27F93-C8E1-5B84-2F79-CECC66226A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44811" y="1704312"/>
            <a:ext cx="3489502" cy="3619777"/>
          </a:xfrm>
          <a:prstGeom prst="rect">
            <a:avLst/>
          </a:prstGeom>
        </p:spPr>
      </p:pic>
      <p:pic>
        <p:nvPicPr>
          <p:cNvPr id="2" name="Picture 1" descr="A logo on a black background&#10;&#10;Description automatically generated">
            <a:extLst>
              <a:ext uri="{FF2B5EF4-FFF2-40B4-BE49-F238E27FC236}">
                <a16:creationId xmlns:a16="http://schemas.microsoft.com/office/drawing/2014/main" id="{F3CCBC1A-63DF-258B-D621-9DFFDEFB6D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07707" y="-933188"/>
            <a:ext cx="3376586" cy="3376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645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5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FAF68CB5-D519-4070-A998-B86F0FBCD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logo on a black background&#10;&#10;Description automatically generated">
            <a:extLst>
              <a:ext uri="{FF2B5EF4-FFF2-40B4-BE49-F238E27FC236}">
                <a16:creationId xmlns:a16="http://schemas.microsoft.com/office/drawing/2014/main" id="{95D71D48-B0CF-633F-4604-0146A125630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" b="1"/>
          <a:stretch>
            <a:fillRect/>
          </a:stretch>
        </p:blipFill>
        <p:spPr>
          <a:xfrm>
            <a:off x="312678" y="501986"/>
            <a:ext cx="2769973" cy="2769973"/>
          </a:xfrm>
          <a:custGeom>
            <a:avLst/>
            <a:gdLst/>
            <a:ahLst/>
            <a:cxnLst/>
            <a:rect l="l" t="t" r="r" b="b"/>
            <a:pathLst>
              <a:path w="2769973" h="2769973">
                <a:moveTo>
                  <a:pt x="133430" y="0"/>
                </a:moveTo>
                <a:lnTo>
                  <a:pt x="2636543" y="0"/>
                </a:lnTo>
                <a:cubicBezTo>
                  <a:pt x="2710234" y="0"/>
                  <a:pt x="2769973" y="59739"/>
                  <a:pt x="2769973" y="133430"/>
                </a:cubicBezTo>
                <a:lnTo>
                  <a:pt x="2769973" y="2636543"/>
                </a:lnTo>
                <a:cubicBezTo>
                  <a:pt x="2769973" y="2710234"/>
                  <a:pt x="2710234" y="2769973"/>
                  <a:pt x="2636543" y="2769973"/>
                </a:cubicBezTo>
                <a:lnTo>
                  <a:pt x="133430" y="2769973"/>
                </a:lnTo>
                <a:cubicBezTo>
                  <a:pt x="59739" y="2769973"/>
                  <a:pt x="0" y="2710234"/>
                  <a:pt x="0" y="2636543"/>
                </a:cubicBezTo>
                <a:lnTo>
                  <a:pt x="0" y="133430"/>
                </a:lnTo>
                <a:cubicBezTo>
                  <a:pt x="0" y="59739"/>
                  <a:pt x="59739" y="0"/>
                  <a:pt x="133430" y="0"/>
                </a:cubicBezTo>
                <a:close/>
              </a:path>
            </a:pathLst>
          </a:custGeom>
        </p:spPr>
      </p:pic>
      <p:pic>
        <p:nvPicPr>
          <p:cNvPr id="9" name="Picture 8" descr="A graph with numbers and dots&#10;&#10;AI-generated content may be incorrect.">
            <a:extLst>
              <a:ext uri="{FF2B5EF4-FFF2-40B4-BE49-F238E27FC236}">
                <a16:creationId xmlns:a16="http://schemas.microsoft.com/office/drawing/2014/main" id="{D78A495D-3EE0-1E97-38ED-62E36461AC8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3997" b="-3"/>
          <a:stretch>
            <a:fillRect/>
          </a:stretch>
        </p:blipFill>
        <p:spPr>
          <a:xfrm>
            <a:off x="3276002" y="501987"/>
            <a:ext cx="2769973" cy="2769973"/>
          </a:xfrm>
          <a:custGeom>
            <a:avLst/>
            <a:gdLst/>
            <a:ahLst/>
            <a:cxnLst/>
            <a:rect l="l" t="t" r="r" b="b"/>
            <a:pathLst>
              <a:path w="2683042" h="2683042">
                <a:moveTo>
                  <a:pt x="102278" y="0"/>
                </a:moveTo>
                <a:lnTo>
                  <a:pt x="2580764" y="0"/>
                </a:lnTo>
                <a:cubicBezTo>
                  <a:pt x="2637251" y="0"/>
                  <a:pt x="2683042" y="45791"/>
                  <a:pt x="2683042" y="102278"/>
                </a:cubicBezTo>
                <a:lnTo>
                  <a:pt x="2683042" y="2580764"/>
                </a:lnTo>
                <a:cubicBezTo>
                  <a:pt x="2683042" y="2637251"/>
                  <a:pt x="2637251" y="2683042"/>
                  <a:pt x="2580764" y="2683042"/>
                </a:cubicBezTo>
                <a:lnTo>
                  <a:pt x="102278" y="2683042"/>
                </a:lnTo>
                <a:cubicBezTo>
                  <a:pt x="45791" y="2683042"/>
                  <a:pt x="0" y="2637251"/>
                  <a:pt x="0" y="2580764"/>
                </a:cubicBezTo>
                <a:lnTo>
                  <a:pt x="0" y="102278"/>
                </a:lnTo>
                <a:cubicBezTo>
                  <a:pt x="0" y="45791"/>
                  <a:pt x="45791" y="0"/>
                  <a:pt x="102278" y="0"/>
                </a:cubicBezTo>
                <a:close/>
              </a:path>
            </a:pathLst>
          </a:custGeom>
        </p:spPr>
      </p:pic>
      <p:pic>
        <p:nvPicPr>
          <p:cNvPr id="5" name="Content Placeholder 4" descr="A graph with blue dots&#10;&#10;AI-generated content may be incorrect.">
            <a:extLst>
              <a:ext uri="{FF2B5EF4-FFF2-40B4-BE49-F238E27FC236}">
                <a16:creationId xmlns:a16="http://schemas.microsoft.com/office/drawing/2014/main" id="{C4344F04-DBF5-2D9B-8A95-15B1A4C74C9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13503" b="4"/>
          <a:stretch>
            <a:fillRect/>
          </a:stretch>
        </p:blipFill>
        <p:spPr>
          <a:xfrm>
            <a:off x="312774" y="3429005"/>
            <a:ext cx="2769973" cy="2769973"/>
          </a:xfrm>
          <a:custGeom>
            <a:avLst/>
            <a:gdLst/>
            <a:ahLst/>
            <a:cxnLst/>
            <a:rect l="l" t="t" r="r" b="b"/>
            <a:pathLst>
              <a:path w="2683042" h="2683042">
                <a:moveTo>
                  <a:pt x="102278" y="0"/>
                </a:moveTo>
                <a:lnTo>
                  <a:pt x="2580764" y="0"/>
                </a:lnTo>
                <a:cubicBezTo>
                  <a:pt x="2637251" y="0"/>
                  <a:pt x="2683042" y="45791"/>
                  <a:pt x="2683042" y="102278"/>
                </a:cubicBezTo>
                <a:lnTo>
                  <a:pt x="2683042" y="2580764"/>
                </a:lnTo>
                <a:cubicBezTo>
                  <a:pt x="2683042" y="2637251"/>
                  <a:pt x="2637251" y="2683042"/>
                  <a:pt x="2580764" y="2683042"/>
                </a:cubicBezTo>
                <a:lnTo>
                  <a:pt x="102278" y="2683042"/>
                </a:lnTo>
                <a:cubicBezTo>
                  <a:pt x="45791" y="2683042"/>
                  <a:pt x="0" y="2637251"/>
                  <a:pt x="0" y="2580764"/>
                </a:cubicBezTo>
                <a:lnTo>
                  <a:pt x="0" y="102278"/>
                </a:lnTo>
                <a:cubicBezTo>
                  <a:pt x="0" y="45791"/>
                  <a:pt x="45791" y="0"/>
                  <a:pt x="102278" y="0"/>
                </a:cubicBezTo>
                <a:close/>
              </a:path>
            </a:pathLst>
          </a:custGeom>
        </p:spPr>
      </p:pic>
      <p:pic>
        <p:nvPicPr>
          <p:cNvPr id="7" name="Picture 6" descr="A graph with pink dots&#10;&#10;AI-generated content may be incorrect.">
            <a:extLst>
              <a:ext uri="{FF2B5EF4-FFF2-40B4-BE49-F238E27FC236}">
                <a16:creationId xmlns:a16="http://schemas.microsoft.com/office/drawing/2014/main" id="{5A5971D8-6305-110A-20F7-4274F8CA5F4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13997" b="-3"/>
          <a:stretch>
            <a:fillRect/>
          </a:stretch>
        </p:blipFill>
        <p:spPr>
          <a:xfrm>
            <a:off x="3276003" y="3428994"/>
            <a:ext cx="2769973" cy="2769974"/>
          </a:xfrm>
          <a:custGeom>
            <a:avLst/>
            <a:gdLst/>
            <a:ahLst/>
            <a:cxnLst/>
            <a:rect l="l" t="t" r="r" b="b"/>
            <a:pathLst>
              <a:path w="3118718" h="3118719">
                <a:moveTo>
                  <a:pt x="127306" y="0"/>
                </a:moveTo>
                <a:lnTo>
                  <a:pt x="2991412" y="0"/>
                </a:lnTo>
                <a:cubicBezTo>
                  <a:pt x="3061721" y="0"/>
                  <a:pt x="3118718" y="56997"/>
                  <a:pt x="3118718" y="127306"/>
                </a:cubicBezTo>
                <a:lnTo>
                  <a:pt x="3118718" y="2991413"/>
                </a:lnTo>
                <a:cubicBezTo>
                  <a:pt x="3118718" y="3061722"/>
                  <a:pt x="3061721" y="3118719"/>
                  <a:pt x="2991412" y="3118719"/>
                </a:cubicBezTo>
                <a:lnTo>
                  <a:pt x="127306" y="3118719"/>
                </a:lnTo>
                <a:cubicBezTo>
                  <a:pt x="56997" y="3118719"/>
                  <a:pt x="0" y="3061722"/>
                  <a:pt x="0" y="2991413"/>
                </a:cubicBezTo>
                <a:lnTo>
                  <a:pt x="0" y="127306"/>
                </a:lnTo>
                <a:cubicBezTo>
                  <a:pt x="0" y="56997"/>
                  <a:pt x="56997" y="0"/>
                  <a:pt x="127306" y="0"/>
                </a:cubicBezTo>
                <a:close/>
              </a:path>
            </a:pathLst>
          </a:custGeom>
        </p:spPr>
      </p:pic>
      <p:sp>
        <p:nvSpPr>
          <p:cNvPr id="19" name="Arc 18">
            <a:extLst>
              <a:ext uri="{FF2B5EF4-FFF2-40B4-BE49-F238E27FC236}">
                <a16:creationId xmlns:a16="http://schemas.microsoft.com/office/drawing/2014/main" id="{7586665A-47B3-4AEE-BC94-15D89FF706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36468">
            <a:off x="7783403" y="326268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74EDE6F5-38DB-FF10-96A0-A63AEB7ADE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32728" y="1946684"/>
            <a:ext cx="5015804" cy="4351338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pic>
        <p:nvPicPr>
          <p:cNvPr id="12" name="Picture 11" descr="A screenshot of a phone&#10;&#10;AI-generated content may be incorrect.">
            <a:extLst>
              <a:ext uri="{FF2B5EF4-FFF2-40B4-BE49-F238E27FC236}">
                <a16:creationId xmlns:a16="http://schemas.microsoft.com/office/drawing/2014/main" id="{B78F1A98-A7AA-64EE-835A-C342F38D36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95509" y="2700171"/>
            <a:ext cx="2984222" cy="3087675"/>
          </a:xfrm>
          <a:prstGeom prst="rect">
            <a:avLst/>
          </a:prstGeom>
        </p:spPr>
      </p:pic>
      <p:pic>
        <p:nvPicPr>
          <p:cNvPr id="13" name="Picture 12" descr="A screenshot of a phone&#10;&#10;AI-generated content may be incorrect.">
            <a:extLst>
              <a:ext uri="{FF2B5EF4-FFF2-40B4-BE49-F238E27FC236}">
                <a16:creationId xmlns:a16="http://schemas.microsoft.com/office/drawing/2014/main" id="{7DD6683A-C045-2C20-7B4B-7EAC7BF6D5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99488" y="2700170"/>
            <a:ext cx="2976264" cy="308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564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A296555-98CC-F593-EAF3-980231A7C4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1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Screen Recording 2025-06-06 at 20.25.17">
            <a:hlinkClick r:id="" action="ppaction://media"/>
            <a:extLst>
              <a:ext uri="{FF2B5EF4-FFF2-40B4-BE49-F238E27FC236}">
                <a16:creationId xmlns:a16="http://schemas.microsoft.com/office/drawing/2014/main" id="{C401A3DC-077D-1588-A23E-42E7FE6A793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151649" y="1548160"/>
            <a:ext cx="3898474" cy="38715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803DC58-2059-122B-A70E-3AC7BD8AC8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0491" y="3429000"/>
            <a:ext cx="3331954" cy="2871439"/>
          </a:xfrm>
          <a:prstGeom prst="rect">
            <a:avLst/>
          </a:prstGeom>
        </p:spPr>
      </p:pic>
      <p:pic>
        <p:nvPicPr>
          <p:cNvPr id="10" name="Picture 9" descr="A graph of a graph&#10;&#10;AI-generated content may be incorrect.">
            <a:extLst>
              <a:ext uri="{FF2B5EF4-FFF2-40B4-BE49-F238E27FC236}">
                <a16:creationId xmlns:a16="http://schemas.microsoft.com/office/drawing/2014/main" id="{0F1F1BEA-165D-95C2-4753-BF4E19BF31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8873" y="328960"/>
            <a:ext cx="2976236" cy="2871439"/>
          </a:xfrm>
          <a:prstGeom prst="rect">
            <a:avLst/>
          </a:prstGeom>
        </p:spPr>
      </p:pic>
      <p:pic>
        <p:nvPicPr>
          <p:cNvPr id="2" name="Picture 1" descr="A logo on a black background&#10;&#10;Description automatically generated">
            <a:extLst>
              <a:ext uri="{FF2B5EF4-FFF2-40B4-BE49-F238E27FC236}">
                <a16:creationId xmlns:a16="http://schemas.microsoft.com/office/drawing/2014/main" id="{AE7CA326-8C8C-6D2D-0E23-829A2B2D6BF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60646" y="4798639"/>
            <a:ext cx="2670707" cy="2670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602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53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aph with a diagram&#10;&#10;AI-generated content may be incorrect.">
            <a:extLst>
              <a:ext uri="{FF2B5EF4-FFF2-40B4-BE49-F238E27FC236}">
                <a16:creationId xmlns:a16="http://schemas.microsoft.com/office/drawing/2014/main" id="{EF3A38EA-9138-34DF-529C-B6492F4740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2780" y="818038"/>
            <a:ext cx="6046439" cy="52219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31BA2BA-344C-F1F6-2E10-EB17484B20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3680" y="941813"/>
            <a:ext cx="82551" cy="8255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6A29B4D-AE8A-35EC-8612-AED09A258B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19324" y="925861"/>
            <a:ext cx="138306" cy="10191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E7D71BB-A1ED-5FBE-0C0B-4114EC2CADED}"/>
              </a:ext>
            </a:extLst>
          </p:cNvPr>
          <p:cNvSpPr txBox="1"/>
          <p:nvPr/>
        </p:nvSpPr>
        <p:spPr>
          <a:xfrm>
            <a:off x="4317874" y="844666"/>
            <a:ext cx="15856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fa-IR" sz="1200" dirty="0">
                <a:solidFill>
                  <a:schemeClr val="bg1"/>
                </a:solidFill>
              </a:rPr>
              <a:t>ماشین با باتری ظرفیت پایین</a:t>
            </a:r>
            <a:endParaRPr lang="en-EE" sz="12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925E8DE-04D8-47EB-AD71-267C338ACB8F}"/>
              </a:ext>
            </a:extLst>
          </p:cNvPr>
          <p:cNvSpPr txBox="1"/>
          <p:nvPr/>
        </p:nvSpPr>
        <p:spPr>
          <a:xfrm>
            <a:off x="7223998" y="844666"/>
            <a:ext cx="15103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fa-IR" sz="1200" dirty="0">
                <a:solidFill>
                  <a:schemeClr val="bg1"/>
                </a:solidFill>
              </a:rPr>
              <a:t>ماشین با باتری ظرفیت بالا</a:t>
            </a:r>
            <a:endParaRPr lang="en-EE" sz="1200" dirty="0">
              <a:solidFill>
                <a:schemeClr val="bg1"/>
              </a:solidFill>
            </a:endParaRPr>
          </a:p>
        </p:txBody>
      </p:sp>
      <p:pic>
        <p:nvPicPr>
          <p:cNvPr id="2" name="Picture 1" descr="A logo on a black background&#10;&#10;Description automatically generated">
            <a:extLst>
              <a:ext uri="{FF2B5EF4-FFF2-40B4-BE49-F238E27FC236}">
                <a16:creationId xmlns:a16="http://schemas.microsoft.com/office/drawing/2014/main" id="{83FB7D7C-D0A9-76AA-C357-3800EB48C2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81132" y="1194267"/>
            <a:ext cx="4866986" cy="4866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8448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of blue bars&#10;&#10;AI-generated content may be incorrect.">
            <a:extLst>
              <a:ext uri="{FF2B5EF4-FFF2-40B4-BE49-F238E27FC236}">
                <a16:creationId xmlns:a16="http://schemas.microsoft.com/office/drawing/2014/main" id="{C2AE929B-7E05-6903-E767-FB4775A678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9299" y="1270971"/>
            <a:ext cx="4246540" cy="3661522"/>
          </a:xfrm>
          <a:prstGeom prst="rect">
            <a:avLst/>
          </a:prstGeom>
        </p:spPr>
      </p:pic>
      <p:pic>
        <p:nvPicPr>
          <p:cNvPr id="7" name="Picture 6" descr="A graph with blue and red lines&#10;&#10;AI-generated content may be incorrect.">
            <a:extLst>
              <a:ext uri="{FF2B5EF4-FFF2-40B4-BE49-F238E27FC236}">
                <a16:creationId xmlns:a16="http://schemas.microsoft.com/office/drawing/2014/main" id="{00539B91-40B1-A89B-299D-D3948C5EF9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2880" y="1299999"/>
            <a:ext cx="4515274" cy="3603465"/>
          </a:xfrm>
          <a:prstGeom prst="rect">
            <a:avLst/>
          </a:prstGeom>
        </p:spPr>
      </p:pic>
      <p:pic>
        <p:nvPicPr>
          <p:cNvPr id="2" name="Picture 1" descr="A logo on a black background&#10;&#10;Description automatically generated">
            <a:extLst>
              <a:ext uri="{FF2B5EF4-FFF2-40B4-BE49-F238E27FC236}">
                <a16:creationId xmlns:a16="http://schemas.microsoft.com/office/drawing/2014/main" id="{7536372B-3240-D834-3837-0A5C95364A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3787" y="4132800"/>
            <a:ext cx="3686186" cy="3686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993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E75F27C5-E7DB-9326-520E-C6B8EBC79C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1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1B44DF6-9748-0C9A-9D44-70236AECF15C}"/>
              </a:ext>
            </a:extLst>
          </p:cNvPr>
          <p:cNvSpPr txBox="1"/>
          <p:nvPr/>
        </p:nvSpPr>
        <p:spPr>
          <a:xfrm>
            <a:off x="13534571" y="-50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EE" dirty="0"/>
          </a:p>
        </p:txBody>
      </p:sp>
      <p:pic>
        <p:nvPicPr>
          <p:cNvPr id="7" name="Screen Recording 2025-06-12 at 22.17.10">
            <a:hlinkClick r:id="" action="ppaction://media"/>
            <a:extLst>
              <a:ext uri="{FF2B5EF4-FFF2-40B4-BE49-F238E27FC236}">
                <a16:creationId xmlns:a16="http://schemas.microsoft.com/office/drawing/2014/main" id="{FA8EDC8B-D342-89C3-678E-03C6A78CEDB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76452" y="1436913"/>
            <a:ext cx="5154033" cy="4168775"/>
          </a:xfrm>
          <a:prstGeom prst="rect">
            <a:avLst/>
          </a:prstGeom>
        </p:spPr>
      </p:pic>
      <p:pic>
        <p:nvPicPr>
          <p:cNvPr id="3" name="Picture 2" descr="A graph with blue dots&#10;&#10;AI-generated content may be incorrect.">
            <a:extLst>
              <a:ext uri="{FF2B5EF4-FFF2-40B4-BE49-F238E27FC236}">
                <a16:creationId xmlns:a16="http://schemas.microsoft.com/office/drawing/2014/main" id="{257D4B86-B8C6-E035-A971-2EB6192E3A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30485" y="1436914"/>
            <a:ext cx="4828242" cy="4168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866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55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538D9D"/>
      </a:hlink>
      <a:folHlink>
        <a:srgbClr val="A5738E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3A418E6B-C5F0-4B95-8D77-61E3EF3B5DF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15499</TotalTime>
  <Words>242</Words>
  <Application>Microsoft Macintosh PowerPoint</Application>
  <PresentationFormat>Widescreen</PresentationFormat>
  <Paragraphs>26</Paragraphs>
  <Slides>17</Slides>
  <Notes>1</Notes>
  <HiddenSlides>0</HiddenSlides>
  <MMClips>12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Aptos</vt:lpstr>
      <vt:lpstr>Aptos Display</vt:lpstr>
      <vt:lpstr>Arial</vt:lpstr>
      <vt:lpstr>Cambria Math</vt:lpstr>
      <vt:lpstr>Gill Sans MT</vt:lpstr>
      <vt:lpstr>Roboto</vt:lpstr>
      <vt:lpstr>Office Theme</vt:lpstr>
      <vt:lpstr>تحلیل داده خودروهای الکتریکی</vt:lpstr>
      <vt:lpstr>EV Trends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Mohammadhossein Bagheri</dc:creator>
  <cp:lastModifiedBy>Farzaneh Zareei</cp:lastModifiedBy>
  <cp:revision>101</cp:revision>
  <dcterms:created xsi:type="dcterms:W3CDTF">2024-11-14T17:21:55Z</dcterms:created>
  <dcterms:modified xsi:type="dcterms:W3CDTF">2025-07-03T20:30:01Z</dcterms:modified>
</cp:coreProperties>
</file>